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2.xml" ContentType="application/vnd.openxmlformats-officedocument.presentationml.notesSlide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43.png" ContentType="image/png"/>
  <Override PartName="/ppt/media/image42.png" ContentType="image/png"/>
  <Override PartName="/ppt/media/image41.png" ContentType="image/png"/>
  <Override PartName="/ppt/media/image36.png" ContentType="image/png"/>
  <Override PartName="/ppt/media/image32.png" ContentType="image/png"/>
  <Override PartName="/ppt/media/image44.png" ContentType="image/png"/>
  <Override PartName="/ppt/media/image30.png" ContentType="image/png"/>
  <Override PartName="/ppt/media/image27.png" ContentType="image/png"/>
  <Override PartName="/ppt/media/image26.png" ContentType="image/png"/>
  <Override PartName="/ppt/media/image38.png" ContentType="image/png"/>
  <Override PartName="/ppt/media/image33.png" ContentType="image/png"/>
  <Override PartName="/ppt/media/image25.png" ContentType="image/png"/>
  <Override PartName="/ppt/media/image28.png" ContentType="image/png"/>
  <Override PartName="/ppt/media/image37.png" ContentType="image/png"/>
  <Override PartName="/ppt/media/image22.png" ContentType="image/png"/>
  <Override PartName="/ppt/media/image31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6.png" ContentType="image/png"/>
  <Override PartName="/ppt/media/image17.png" ContentType="image/png"/>
  <Override PartName="/ppt/media/image14.png" ContentType="image/png"/>
  <Override PartName="/ppt/media/image13.png" ContentType="image/png"/>
  <Override PartName="/ppt/media/image23.png" ContentType="image/png"/>
  <Override PartName="/ppt/media/image39.png" ContentType="image/png"/>
  <Override PartName="/ppt/media/image35.png" ContentType="image/png"/>
  <Override PartName="/ppt/media/image12.png" ContentType="image/png"/>
  <Override PartName="/ppt/media/image10.png" ContentType="image/png"/>
  <Override PartName="/ppt/media/image15.png" ContentType="image/png"/>
  <Override PartName="/ppt/media/image9.png" ContentType="image/png"/>
  <Override PartName="/ppt/media/image40.png" ContentType="image/png"/>
  <Override PartName="/ppt/media/image8.png" ContentType="image/png"/>
  <Override PartName="/ppt/media/image29.png" ContentType="image/png"/>
  <Override PartName="/ppt/media/image34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76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77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BA1C673C-7143-4310-BAD7-14A4AEC53598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7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E931831-BAEC-416C-A4C4-1A844B98E5C2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9" name="CustomShape 2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0374D94-DEBB-4A34-B086-6B4EF09CB71C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0680" cy="6856560"/>
          </a:xfrm>
          <a:prstGeom prst="rect">
            <a:avLst/>
          </a:prstGeom>
          <a:solidFill>
            <a:srgbClr val="50b4c8"/>
          </a:solidFill>
          <a:ln w="12600">
            <a:noFill/>
          </a:ln>
        </p:spPr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9" Type="http://schemas.openxmlformats.org/officeDocument/2006/relationships/image" Target="../media/image21.png"/><Relationship Id="rId10" Type="http://schemas.openxmlformats.org/officeDocument/2006/relationships/image" Target="../media/image22.png"/><Relationship Id="rId11" Type="http://schemas.openxmlformats.org/officeDocument/2006/relationships/image" Target="../media/image23.png"/><Relationship Id="rId12" Type="http://schemas.openxmlformats.org/officeDocument/2006/relationships/image" Target="../media/image24.png"/><Relationship Id="rId13" Type="http://schemas.openxmlformats.org/officeDocument/2006/relationships/image" Target="../media/image25.png"/><Relationship Id="rId14" Type="http://schemas.openxmlformats.org/officeDocument/2006/relationships/image" Target="../media/image26.png"/><Relationship Id="rId15" Type="http://schemas.openxmlformats.org/officeDocument/2006/relationships/image" Target="../media/image27.png"/><Relationship Id="rId16" Type="http://schemas.openxmlformats.org/officeDocument/2006/relationships/image" Target="../media/image28.png"/><Relationship Id="rId17" Type="http://schemas.openxmlformats.org/officeDocument/2006/relationships/image" Target="../media/image29.png"/><Relationship Id="rId18" Type="http://schemas.openxmlformats.org/officeDocument/2006/relationships/image" Target="../media/image30.png"/><Relationship Id="rId19" Type="http://schemas.openxmlformats.org/officeDocument/2006/relationships/image" Target="../media/image31.png"/><Relationship Id="rId20" Type="http://schemas.openxmlformats.org/officeDocument/2006/relationships/image" Target="../media/image32.png"/><Relationship Id="rId21" Type="http://schemas.openxmlformats.org/officeDocument/2006/relationships/image" Target="../media/image33.png"/><Relationship Id="rId22" Type="http://schemas.openxmlformats.org/officeDocument/2006/relationships/image" Target="../media/image34.png"/><Relationship Id="rId23" Type="http://schemas.openxmlformats.org/officeDocument/2006/relationships/image" Target="../media/image35.png"/><Relationship Id="rId24" Type="http://schemas.openxmlformats.org/officeDocument/2006/relationships/image" Target="../media/image36.png"/><Relationship Id="rId25" Type="http://schemas.openxmlformats.org/officeDocument/2006/relationships/image" Target="../media/image37.png"/><Relationship Id="rId26" Type="http://schemas.openxmlformats.org/officeDocument/2006/relationships/image" Target="../media/image38.png"/><Relationship Id="rId27" Type="http://schemas.openxmlformats.org/officeDocument/2006/relationships/image" Target="../media/image39.png"/><Relationship Id="rId28" Type="http://schemas.openxmlformats.org/officeDocument/2006/relationships/image" Target="../media/image40.png"/><Relationship Id="rId29" Type="http://schemas.openxmlformats.org/officeDocument/2006/relationships/image" Target="../media/image41.png"/><Relationship Id="rId30" Type="http://schemas.openxmlformats.org/officeDocument/2006/relationships/image" Target="../media/image42.png"/><Relationship Id="rId31" Type="http://schemas.openxmlformats.org/officeDocument/2006/relationships/image" Target="../media/image43.png"/><Relationship Id="rId32" Type="http://schemas.openxmlformats.org/officeDocument/2006/relationships/image" Target="../media/image44.png"/><Relationship Id="rId3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603360" y="770400"/>
            <a:ext cx="10780920" cy="3351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80000"/>
              </a:lnSpc>
            </a:pPr>
            <a:r>
              <a:rPr lang="en-US" sz="8800">
                <a:solidFill>
                  <a:srgbClr val="ffffff"/>
                </a:solidFill>
                <a:latin typeface="Calibri Light"/>
              </a:rPr>
              <a:t>Load Testing</a:t>
            </a:r>
            <a:endParaRPr/>
          </a:p>
        </p:txBody>
      </p:sp>
      <p:sp>
        <p:nvSpPr>
          <p:cNvPr id="79" name="CustomShape 2"/>
          <p:cNvSpPr/>
          <p:nvPr/>
        </p:nvSpPr>
        <p:spPr>
          <a:xfrm>
            <a:off x="667440" y="4206960"/>
            <a:ext cx="9226800" cy="1644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Calibri Light"/>
              </a:rPr>
              <a:t>Surviving Under Stress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Exercise</a:t>
            </a:r>
            <a:endParaRPr/>
          </a:p>
        </p:txBody>
      </p:sp>
      <p:sp>
        <p:nvSpPr>
          <p:cNvPr id="141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2" name="CustomShape 3"/>
          <p:cNvSpPr/>
          <p:nvPr/>
        </p:nvSpPr>
        <p:spPr>
          <a:xfrm>
            <a:off x="1188720" y="2232360"/>
            <a:ext cx="10149480" cy="545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200">
                <a:latin typeface="Arial"/>
              </a:rPr>
              <a:t>Load test soccer server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References</a:t>
            </a:r>
            <a:endParaRPr/>
          </a:p>
        </p:txBody>
      </p:sp>
      <p:sp>
        <p:nvSpPr>
          <p:cNvPr id="144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5" name="CustomShape 3"/>
          <p:cNvSpPr/>
          <p:nvPr/>
        </p:nvSpPr>
        <p:spPr>
          <a:xfrm>
            <a:off x="1188720" y="2232360"/>
            <a:ext cx="8412120" cy="345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[1] Jiang, Zhen Ming, and Ahmed Hassan. "A Survey on Load Testing of Large-Scale Software Systems." </a:t>
            </a: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A Survey on Load Testing of Large Scale Software Systems</a:t>
            </a:r>
            <a:endParaRPr/>
          </a:p>
        </p:txBody>
      </p:sp>
      <p:sp>
        <p:nvSpPr>
          <p:cNvPr id="81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400">
                <a:solidFill>
                  <a:srgbClr val="262626"/>
                </a:solidFill>
                <a:latin typeface="Calibri Light"/>
              </a:rPr>
              <a:t>Authors: Zhen Ming Jiang, Member, IEEE, Ahmed E. Hassan, Member, IEEE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en-US" sz="2400" u="sng">
                <a:solidFill>
                  <a:srgbClr val="009933"/>
                </a:solidFill>
                <a:latin typeface="Calibri Light"/>
              </a:rPr>
              <a:t>Free</a:t>
            </a:r>
            <a:r>
              <a:rPr lang="en-US" sz="2400">
                <a:solidFill>
                  <a:srgbClr val="262626"/>
                </a:solidFill>
                <a:latin typeface="Calibri Light"/>
              </a:rPr>
              <a:t> PDF available on Campus through IEEE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Why Load testing?</a:t>
            </a:r>
            <a:endParaRPr/>
          </a:p>
        </p:txBody>
      </p:sp>
      <p:sp>
        <p:nvSpPr>
          <p:cNvPr id="83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8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1960" y="3017520"/>
            <a:ext cx="1737000" cy="173700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840480" y="3291840"/>
            <a:ext cx="2194560" cy="137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Why Load testing?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8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1960" y="3017520"/>
            <a:ext cx="1737000" cy="173700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108960" y="484632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57600" y="32918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91" name="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3108960" y="18288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5577840" y="18288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5577840" y="4846320"/>
            <a:ext cx="2194560" cy="137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Why Load testing?</a:t>
            </a:r>
            <a:endParaRPr/>
          </a:p>
        </p:txBody>
      </p:sp>
      <p:sp>
        <p:nvSpPr>
          <p:cNvPr id="95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1960" y="3017520"/>
            <a:ext cx="1737000" cy="1737000"/>
          </a:xfrm>
          <a:prstGeom prst="rect">
            <a:avLst/>
          </a:prstGeom>
          <a:ln>
            <a:noFill/>
          </a:ln>
        </p:spPr>
      </p:pic>
      <p:pic>
        <p:nvPicPr>
          <p:cNvPr id="9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474720" y="484632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9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023360" y="32918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99" name="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3474720" y="18288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5577840" y="18288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1" name="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5577840" y="484632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2" name="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6035040" y="327528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3" name="" descr=""/>
          <p:cNvPicPr/>
          <p:nvPr/>
        </p:nvPicPr>
        <p:blipFill>
          <a:blip r:embed="rId8"/>
          <a:stretch>
            <a:fillRect/>
          </a:stretch>
        </p:blipFill>
        <p:spPr>
          <a:xfrm>
            <a:off x="7955280" y="18122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4" name="" descr=""/>
          <p:cNvPicPr/>
          <p:nvPr/>
        </p:nvPicPr>
        <p:blipFill>
          <a:blip r:embed="rId9"/>
          <a:stretch>
            <a:fillRect/>
          </a:stretch>
        </p:blipFill>
        <p:spPr>
          <a:xfrm>
            <a:off x="7955280" y="482976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5" name="" descr=""/>
          <p:cNvPicPr/>
          <p:nvPr/>
        </p:nvPicPr>
        <p:blipFill>
          <a:blip r:embed="rId10"/>
          <a:stretch>
            <a:fillRect/>
          </a:stretch>
        </p:blipFill>
        <p:spPr>
          <a:xfrm>
            <a:off x="8412480" y="32918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6" name="" descr=""/>
          <p:cNvPicPr/>
          <p:nvPr/>
        </p:nvPicPr>
        <p:blipFill>
          <a:blip r:embed="rId11"/>
          <a:stretch>
            <a:fillRect/>
          </a:stretch>
        </p:blipFill>
        <p:spPr>
          <a:xfrm>
            <a:off x="10332720" y="18288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12"/>
          <a:stretch>
            <a:fillRect/>
          </a:stretch>
        </p:blipFill>
        <p:spPr>
          <a:xfrm>
            <a:off x="10332720" y="484632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8" name="" descr=""/>
          <p:cNvPicPr/>
          <p:nvPr/>
        </p:nvPicPr>
        <p:blipFill>
          <a:blip r:embed="rId13"/>
          <a:stretch>
            <a:fillRect/>
          </a:stretch>
        </p:blipFill>
        <p:spPr>
          <a:xfrm>
            <a:off x="5212080" y="37490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09" name="" descr=""/>
          <p:cNvPicPr/>
          <p:nvPr/>
        </p:nvPicPr>
        <p:blipFill>
          <a:blip r:embed="rId14"/>
          <a:stretch>
            <a:fillRect/>
          </a:stretch>
        </p:blipFill>
        <p:spPr>
          <a:xfrm>
            <a:off x="7132320" y="22860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0" name="" descr=""/>
          <p:cNvPicPr/>
          <p:nvPr/>
        </p:nvPicPr>
        <p:blipFill>
          <a:blip r:embed="rId15"/>
          <a:stretch>
            <a:fillRect/>
          </a:stretch>
        </p:blipFill>
        <p:spPr>
          <a:xfrm>
            <a:off x="7132320" y="530352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16"/>
          <a:stretch>
            <a:fillRect/>
          </a:stretch>
        </p:blipFill>
        <p:spPr>
          <a:xfrm>
            <a:off x="4846320" y="18288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17"/>
          <a:stretch>
            <a:fillRect/>
          </a:stretch>
        </p:blipFill>
        <p:spPr>
          <a:xfrm>
            <a:off x="7223760" y="482976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18"/>
          <a:stretch>
            <a:fillRect/>
          </a:stretch>
        </p:blipFill>
        <p:spPr>
          <a:xfrm>
            <a:off x="7680960" y="32918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4" name="" descr=""/>
          <p:cNvPicPr/>
          <p:nvPr/>
        </p:nvPicPr>
        <p:blipFill>
          <a:blip r:embed="rId19"/>
          <a:stretch>
            <a:fillRect/>
          </a:stretch>
        </p:blipFill>
        <p:spPr>
          <a:xfrm>
            <a:off x="9601200" y="18288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20"/>
          <a:stretch>
            <a:fillRect/>
          </a:stretch>
        </p:blipFill>
        <p:spPr>
          <a:xfrm>
            <a:off x="9601200" y="484632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21"/>
          <a:stretch>
            <a:fillRect/>
          </a:stretch>
        </p:blipFill>
        <p:spPr>
          <a:xfrm>
            <a:off x="3108960" y="484632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7" name="" descr=""/>
          <p:cNvPicPr/>
          <p:nvPr/>
        </p:nvPicPr>
        <p:blipFill>
          <a:blip r:embed="rId22"/>
          <a:stretch>
            <a:fillRect/>
          </a:stretch>
        </p:blipFill>
        <p:spPr>
          <a:xfrm>
            <a:off x="3657600" y="32918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8" name="" descr=""/>
          <p:cNvPicPr/>
          <p:nvPr/>
        </p:nvPicPr>
        <p:blipFill>
          <a:blip r:embed="rId23"/>
          <a:stretch>
            <a:fillRect/>
          </a:stretch>
        </p:blipFill>
        <p:spPr>
          <a:xfrm>
            <a:off x="3108960" y="18288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19" name="" descr=""/>
          <p:cNvPicPr/>
          <p:nvPr/>
        </p:nvPicPr>
        <p:blipFill>
          <a:blip r:embed="rId24"/>
          <a:stretch>
            <a:fillRect/>
          </a:stretch>
        </p:blipFill>
        <p:spPr>
          <a:xfrm>
            <a:off x="4754880" y="484632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20" name="" descr=""/>
          <p:cNvPicPr/>
          <p:nvPr/>
        </p:nvPicPr>
        <p:blipFill>
          <a:blip r:embed="rId25"/>
          <a:stretch>
            <a:fillRect/>
          </a:stretch>
        </p:blipFill>
        <p:spPr>
          <a:xfrm>
            <a:off x="4389120" y="37490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21" name="" descr=""/>
          <p:cNvPicPr/>
          <p:nvPr/>
        </p:nvPicPr>
        <p:blipFill>
          <a:blip r:embed="rId26"/>
          <a:stretch>
            <a:fillRect/>
          </a:stretch>
        </p:blipFill>
        <p:spPr>
          <a:xfrm>
            <a:off x="6309360" y="22860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22" name="" descr=""/>
          <p:cNvPicPr/>
          <p:nvPr/>
        </p:nvPicPr>
        <p:blipFill>
          <a:blip r:embed="rId27"/>
          <a:stretch>
            <a:fillRect/>
          </a:stretch>
        </p:blipFill>
        <p:spPr>
          <a:xfrm>
            <a:off x="4023360" y="182880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23" name="" descr=""/>
          <p:cNvPicPr/>
          <p:nvPr/>
        </p:nvPicPr>
        <p:blipFill>
          <a:blip r:embed="rId28"/>
          <a:stretch>
            <a:fillRect/>
          </a:stretch>
        </p:blipFill>
        <p:spPr>
          <a:xfrm>
            <a:off x="6858000" y="32918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24" name="" descr=""/>
          <p:cNvPicPr/>
          <p:nvPr/>
        </p:nvPicPr>
        <p:blipFill>
          <a:blip r:embed="rId29"/>
          <a:stretch>
            <a:fillRect/>
          </a:stretch>
        </p:blipFill>
        <p:spPr>
          <a:xfrm>
            <a:off x="8778240" y="484632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25" name="" descr=""/>
          <p:cNvPicPr/>
          <p:nvPr/>
        </p:nvPicPr>
        <p:blipFill>
          <a:blip r:embed="rId30"/>
          <a:stretch>
            <a:fillRect/>
          </a:stretch>
        </p:blipFill>
        <p:spPr>
          <a:xfrm>
            <a:off x="9418320" y="429768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26" name="" descr=""/>
          <p:cNvPicPr/>
          <p:nvPr/>
        </p:nvPicPr>
        <p:blipFill>
          <a:blip r:embed="rId31"/>
          <a:stretch>
            <a:fillRect/>
          </a:stretch>
        </p:blipFill>
        <p:spPr>
          <a:xfrm>
            <a:off x="9509760" y="3291840"/>
            <a:ext cx="2194560" cy="1371600"/>
          </a:xfrm>
          <a:prstGeom prst="rect">
            <a:avLst/>
          </a:prstGeom>
          <a:ln>
            <a:noFill/>
          </a:ln>
        </p:spPr>
      </p:pic>
      <p:pic>
        <p:nvPicPr>
          <p:cNvPr id="127" name="" descr=""/>
          <p:cNvPicPr/>
          <p:nvPr/>
        </p:nvPicPr>
        <p:blipFill>
          <a:blip r:embed="rId32"/>
          <a:stretch>
            <a:fillRect/>
          </a:stretch>
        </p:blipFill>
        <p:spPr>
          <a:xfrm>
            <a:off x="7955280" y="3566160"/>
            <a:ext cx="2194560" cy="137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What is Load testing?</a:t>
            </a:r>
            <a:endParaRPr/>
          </a:p>
        </p:txBody>
      </p:sp>
      <p:sp>
        <p:nvSpPr>
          <p:cNvPr id="129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0" name="CustomShape 3"/>
          <p:cNvSpPr/>
          <p:nvPr/>
        </p:nvSpPr>
        <p:spPr>
          <a:xfrm>
            <a:off x="1188720" y="2232360"/>
            <a:ext cx="8412120" cy="1457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200">
                <a:latin typeface="Arial"/>
              </a:rPr>
              <a:t>Load testing is the process of assessing the </a:t>
            </a:r>
            <a:r>
              <a:rPr b="1" lang="en-US" sz="3200">
                <a:solidFill>
                  <a:srgbClr val="00cc00"/>
                </a:solidFill>
                <a:latin typeface="Arial"/>
              </a:rPr>
              <a:t>behavior</a:t>
            </a:r>
            <a:r>
              <a:rPr lang="en-US" sz="3200">
                <a:solidFill>
                  <a:srgbClr val="00cc00"/>
                </a:solidFill>
                <a:latin typeface="Arial"/>
              </a:rPr>
              <a:t> of a system under load in order to detect </a:t>
            </a:r>
            <a:r>
              <a:rPr b="1" lang="en-US" sz="3200">
                <a:solidFill>
                  <a:srgbClr val="ff3333"/>
                </a:solidFill>
                <a:latin typeface="Arial"/>
              </a:rPr>
              <a:t>load-related problems</a:t>
            </a:r>
            <a:r>
              <a:rPr lang="en-US" sz="3200">
                <a:solidFill>
                  <a:srgbClr val="ff3333"/>
                </a:solidFill>
                <a:latin typeface="Arial"/>
              </a:rPr>
              <a:t>[1].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How can I design a load test?</a:t>
            </a:r>
            <a:r>
              <a:rPr lang="en-US" sz="5400">
                <a:solidFill>
                  <a:srgbClr val="50b4c8"/>
                </a:solidFill>
                <a:latin typeface="Calibri Light"/>
              </a:rPr>
              <a:t>	</a:t>
            </a:r>
            <a:endParaRPr/>
          </a:p>
        </p:txBody>
      </p:sp>
      <p:sp>
        <p:nvSpPr>
          <p:cNvPr id="132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3" name="CustomShape 3"/>
          <p:cNvSpPr/>
          <p:nvPr/>
        </p:nvSpPr>
        <p:spPr>
          <a:xfrm>
            <a:off x="1188720" y="2232360"/>
            <a:ext cx="8412120" cy="1001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US" sz="3200">
                <a:solidFill>
                  <a:srgbClr val="0000ff"/>
                </a:solidFill>
                <a:latin typeface="Arial"/>
              </a:rPr>
              <a:t>Realistic</a:t>
            </a:r>
            <a:r>
              <a:rPr lang="en-US" sz="3200">
                <a:solidFill>
                  <a:srgbClr val="0000ff"/>
                </a:solidFill>
                <a:latin typeface="Arial"/>
              </a:rPr>
              <a:t> Load [1]</a:t>
            </a:r>
            <a:endParaRPr/>
          </a:p>
          <a:p>
            <a:r>
              <a:rPr b="1" lang="en-US" sz="3200">
                <a:solidFill>
                  <a:srgbClr val="990000"/>
                </a:solidFill>
                <a:latin typeface="Arial"/>
              </a:rPr>
              <a:t>Fault</a:t>
            </a:r>
            <a:r>
              <a:rPr lang="en-US" sz="3200">
                <a:solidFill>
                  <a:srgbClr val="990000"/>
                </a:solidFill>
                <a:latin typeface="Arial"/>
              </a:rPr>
              <a:t> Inducing Load [1]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How can I Execute a load test?</a:t>
            </a:r>
            <a:r>
              <a:rPr lang="en-US" sz="5400">
                <a:solidFill>
                  <a:srgbClr val="50b4c8"/>
                </a:solidFill>
                <a:latin typeface="Calibri Light"/>
              </a:rPr>
              <a:t>	</a:t>
            </a:r>
            <a:endParaRPr/>
          </a:p>
        </p:txBody>
      </p:sp>
      <p:sp>
        <p:nvSpPr>
          <p:cNvPr id="135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6" name="CustomShape 3"/>
          <p:cNvSpPr/>
          <p:nvPr/>
        </p:nvSpPr>
        <p:spPr>
          <a:xfrm>
            <a:off x="1188720" y="2232360"/>
            <a:ext cx="9326520" cy="1457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200">
                <a:latin typeface="Arial"/>
              </a:rPr>
              <a:t>Live </a:t>
            </a:r>
            <a:r>
              <a:rPr b="1" lang="en-US" sz="3200">
                <a:solidFill>
                  <a:srgbClr val="ff6600"/>
                </a:solidFill>
                <a:latin typeface="Arial"/>
              </a:rPr>
              <a:t>users</a:t>
            </a:r>
            <a:r>
              <a:rPr lang="en-US" sz="3200">
                <a:solidFill>
                  <a:srgbClr val="ff6600"/>
                </a:solidFill>
                <a:latin typeface="Arial"/>
              </a:rPr>
              <a:t> [1]</a:t>
            </a:r>
            <a:endParaRPr/>
          </a:p>
          <a:p>
            <a:r>
              <a:rPr lang="en-US" sz="3200">
                <a:solidFill>
                  <a:srgbClr val="ff6600"/>
                </a:solidFill>
                <a:latin typeface="Arial"/>
              </a:rPr>
              <a:t>Load </a:t>
            </a:r>
            <a:r>
              <a:rPr b="1" lang="en-US" sz="3200">
                <a:solidFill>
                  <a:srgbClr val="cc9900"/>
                </a:solidFill>
                <a:latin typeface="Arial"/>
              </a:rPr>
              <a:t>Drivers</a:t>
            </a:r>
            <a:r>
              <a:rPr lang="en-US" sz="3200">
                <a:solidFill>
                  <a:srgbClr val="cc9900"/>
                </a:solidFill>
                <a:latin typeface="Arial"/>
              </a:rPr>
              <a:t> [1]</a:t>
            </a:r>
            <a:endParaRPr/>
          </a:p>
          <a:p>
            <a:r>
              <a:rPr lang="en-US" sz="3200">
                <a:solidFill>
                  <a:srgbClr val="cc9900"/>
                </a:solidFill>
                <a:latin typeface="Arial"/>
              </a:rPr>
              <a:t>Deploying and Executing on a special </a:t>
            </a:r>
            <a:r>
              <a:rPr b="1" lang="en-US" sz="3200">
                <a:solidFill>
                  <a:srgbClr val="666699"/>
                </a:solidFill>
                <a:latin typeface="Arial"/>
              </a:rPr>
              <a:t>platform</a:t>
            </a:r>
            <a:r>
              <a:rPr lang="en-US" sz="3200">
                <a:solidFill>
                  <a:srgbClr val="666699"/>
                </a:solidFill>
                <a:latin typeface="Arial"/>
              </a:rPr>
              <a:t> [1]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657360" y="499680"/>
            <a:ext cx="10771560" cy="1657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How can I Analyze a load test?</a:t>
            </a:r>
            <a:r>
              <a:rPr lang="en-US" sz="5400">
                <a:solidFill>
                  <a:srgbClr val="50b4c8"/>
                </a:solidFill>
                <a:latin typeface="Calibri Light"/>
              </a:rPr>
              <a:t>	</a:t>
            </a:r>
            <a:endParaRPr/>
          </a:p>
        </p:txBody>
      </p:sp>
      <p:sp>
        <p:nvSpPr>
          <p:cNvPr id="138" name="CustomShape 2"/>
          <p:cNvSpPr/>
          <p:nvPr/>
        </p:nvSpPr>
        <p:spPr>
          <a:xfrm>
            <a:off x="676800" y="2011680"/>
            <a:ext cx="10752480" cy="3765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9" name="CustomShape 3"/>
          <p:cNvSpPr/>
          <p:nvPr/>
        </p:nvSpPr>
        <p:spPr>
          <a:xfrm>
            <a:off x="1188720" y="2232360"/>
            <a:ext cx="10149480" cy="1457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200">
                <a:latin typeface="Arial"/>
              </a:rPr>
              <a:t>Verify against </a:t>
            </a:r>
            <a:r>
              <a:rPr b="1" lang="en-US" sz="3200">
                <a:solidFill>
                  <a:srgbClr val="000099"/>
                </a:solidFill>
                <a:latin typeface="Arial"/>
              </a:rPr>
              <a:t>Service Level Agreements</a:t>
            </a:r>
            <a:r>
              <a:rPr lang="en-US" sz="3200">
                <a:solidFill>
                  <a:srgbClr val="000099"/>
                </a:solidFill>
                <a:latin typeface="Arial"/>
              </a:rPr>
              <a:t> [1]</a:t>
            </a:r>
            <a:endParaRPr/>
          </a:p>
          <a:p>
            <a:r>
              <a:rPr lang="en-US" sz="3200">
                <a:solidFill>
                  <a:srgbClr val="000099"/>
                </a:solidFill>
                <a:latin typeface="Arial"/>
              </a:rPr>
              <a:t>Look for </a:t>
            </a:r>
            <a:r>
              <a:rPr b="1" lang="en-US" sz="3200">
                <a:solidFill>
                  <a:srgbClr val="cc0000"/>
                </a:solidFill>
                <a:latin typeface="Arial"/>
              </a:rPr>
              <a:t>common problems</a:t>
            </a:r>
            <a:r>
              <a:rPr lang="en-US" sz="3200">
                <a:solidFill>
                  <a:srgbClr val="cc0000"/>
                </a:solidFill>
                <a:latin typeface="Arial"/>
              </a:rPr>
              <a:t> (memory leakage) [1]</a:t>
            </a:r>
            <a:endParaRPr/>
          </a:p>
          <a:p>
            <a:r>
              <a:rPr lang="en-US" sz="3200">
                <a:solidFill>
                  <a:srgbClr val="cc0000"/>
                </a:solidFill>
                <a:latin typeface="Arial"/>
              </a:rPr>
              <a:t>Look for </a:t>
            </a:r>
            <a:r>
              <a:rPr b="1" lang="en-US" sz="3200">
                <a:solidFill>
                  <a:srgbClr val="009933"/>
                </a:solidFill>
                <a:latin typeface="Arial"/>
              </a:rPr>
              <a:t>weird</a:t>
            </a:r>
            <a:r>
              <a:rPr lang="en-US" sz="3200">
                <a:solidFill>
                  <a:srgbClr val="009933"/>
                </a:solidFill>
                <a:latin typeface="Arial"/>
              </a:rPr>
              <a:t> behavior [1]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